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E2642-1C63-418D-9304-A86445300A3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DEC37-559B-4761-8BDE-C65F8CE7C5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642918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«Я готов к школе?»</a:t>
            </a:r>
            <a:endParaRPr lang="ru-RU" sz="4000" dirty="0"/>
          </a:p>
        </p:txBody>
      </p:sp>
      <p:pic>
        <p:nvPicPr>
          <p:cNvPr id="1026" name="Picture 2" descr="C:\Users\валера\Desktop\25232105_normal-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928934"/>
            <a:ext cx="3500462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364331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Рекомендации родителям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валера\Desktop\родители\47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643602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68580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/>
              <a:t>Мягкий знак  и твёрдый знак - буква, а не звук!!!</a:t>
            </a:r>
            <a:endParaRPr lang="ru-RU" sz="28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71435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вуко-буквенный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разбор характеризует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слоговую,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звуковую структуру слова и анализирует его графический состав.</a:t>
            </a:r>
          </a:p>
        </p:txBody>
      </p:sp>
      <p:pic>
        <p:nvPicPr>
          <p:cNvPr id="11" name="Picture 5" descr="C:\Users\валера\Desktop\родители\foto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7236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валера\Desktop\родители\shema_pod_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642918"/>
            <a:ext cx="791210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алера\Desktop\родители\slog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4393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алера\Desktop\родители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1"/>
            <a:ext cx="5643602" cy="50387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2045950" y="785794"/>
            <a:ext cx="45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алера\Desktop\родители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500726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71435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Соотнеси картинку со схемой слова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валера\Desktop\родители\2090710_Obuchenie_gramote_5-6_let_Malenkij_gramotej_8_tablic_16_kartoche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4214842" cy="47863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85723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Предложение – это слова связанные между собой по смыслу.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50030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Схемы предложения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алера\Desktop\родители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214973" cy="50006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Составьте схему предложения по опорным картинкам.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с буквами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ра\Desktop\родители\adalin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914650" cy="2914650"/>
          </a:xfrm>
          <a:prstGeom prst="rect">
            <a:avLst/>
          </a:prstGeom>
          <a:noFill/>
        </p:spPr>
      </p:pic>
      <p:pic>
        <p:nvPicPr>
          <p:cNvPr id="1027" name="Picture 3" descr="C:\Users\валера\Desktop\родители\dobreg03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095620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143512"/>
            <a:ext cx="352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«Какая буква выглянула в окно»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5214950"/>
            <a:ext cx="26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«Буквы перепутались»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Desktop\родители\не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2500330" cy="2143140"/>
          </a:xfrm>
          <a:prstGeom prst="rect">
            <a:avLst/>
          </a:prstGeom>
          <a:noFill/>
        </p:spPr>
      </p:pic>
      <p:pic>
        <p:nvPicPr>
          <p:cNvPr id="2052" name="Picture 4" descr="C:\Users\валера\Desktop\родители\igry-s-bukvami-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3571900" cy="2788227"/>
          </a:xfrm>
          <a:prstGeom prst="rect">
            <a:avLst/>
          </a:prstGeom>
          <a:noFill/>
        </p:spPr>
      </p:pic>
      <p:pic>
        <p:nvPicPr>
          <p:cNvPr id="7" name="Picture 2" descr="C:\Users\валера\Desktop\родители\чап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192010" cy="2626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3929066"/>
            <a:ext cx="257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«Зашумлённые буквы»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21468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«Буквы перевёртыши»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Грамота – это овладение умением читать и писать тексты. Излагать свои мысли в письменной форме, понимать при чтении не только значение отдельных слов и предложений, но и смысл текста, то есть овладение письменной речью.</a:t>
            </a:r>
          </a:p>
          <a:p>
            <a:endParaRPr lang="ru-RU" dirty="0"/>
          </a:p>
        </p:txBody>
      </p:sp>
      <p:pic>
        <p:nvPicPr>
          <p:cNvPr id="2050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928934"/>
            <a:ext cx="40719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Рекомендации по обучению </a:t>
            </a:r>
          </a:p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грамоте детей.  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Путь дошкольника к грамоте лежит через игры в звуки и буквы. Ведь письмо это перевод звуков речи в буквы, а чтение это перевод букв в звучащую речь.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Знакомству и работе ребенка с буквами предшествует звуковой период обучения.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Играя с ребенком в звуки, полагайтесь, прежде всего, на собственный слух.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На протяжении всего периода обучения дома следует называть и звуки и соответствующие им буквы одинаково - т.е. так, как звучит звук.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Не смешивайте понятие звук и буква. Помните: звук мы слышим и произносим, а букву - видим и можем ее писать.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Знакомя с буквами, давайте только печатные образцы.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Максимальная продолжительность занятий для 6-7летних детей составляет 30-35 минут.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Будьте щедрыми на похвалу, отмечайте даже мельчайшие изменения вашего ребенка, выражайте свою радость и уверенность в его дальнейших успехах.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Разумная требовательность взрослого будет только на пользу ребенку.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Помните – все чему вы научите ребенка, а главное, все чему он научится сам, поможет ему быть успешным в школе.</a:t>
            </a:r>
          </a:p>
          <a:p>
            <a:endParaRPr lang="ru-RU" b="1" dirty="0"/>
          </a:p>
        </p:txBody>
      </p:sp>
      <p:pic>
        <p:nvPicPr>
          <p:cNvPr id="4098" name="Picture 2" descr="C:\Users\валера\Desktop\родители\иси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071966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Основные компоненты, которые входят в процесс обучения грамоте: </a:t>
            </a:r>
          </a:p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звуковой стороны речи; </a:t>
            </a:r>
          </a:p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фонематических процессов;</a:t>
            </a:r>
          </a:p>
          <a:p>
            <a:pPr lvl="0"/>
            <a:r>
              <a:rPr lang="ru-RU" dirty="0" smtClean="0"/>
              <a:t>готовность к звукобуквенному анализу и синтезу звукового состава речи;  </a:t>
            </a:r>
          </a:p>
          <a:p>
            <a:pPr lvl="0"/>
            <a:r>
              <a:rPr lang="ru-RU" dirty="0" smtClean="0"/>
              <a:t>знакомство с терминами: "звук", "слог", "слово", "предложение", звуки гласные, согласные, твердые, мягкие, глухие, звонкие.</a:t>
            </a:r>
          </a:p>
          <a:p>
            <a:pPr lvl="0"/>
            <a:r>
              <a:rPr lang="ru-RU" dirty="0" smtClean="0"/>
              <a:t>умение работать со схемой слова, предложения, разрезной азбукой;</a:t>
            </a:r>
          </a:p>
          <a:p>
            <a:pPr lvl="0"/>
            <a:r>
              <a:rPr lang="ru-RU" dirty="0" smtClean="0"/>
              <a:t>владение навыками </a:t>
            </a:r>
            <a:r>
              <a:rPr lang="ru-RU" dirty="0" err="1" smtClean="0"/>
              <a:t>послогового</a:t>
            </a:r>
            <a:r>
              <a:rPr lang="ru-RU" dirty="0" smtClean="0"/>
              <a:t> чтения.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74" y="78579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Речь</a:t>
            </a:r>
            <a:endParaRPr lang="ru-RU" sz="32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14942" y="1285860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357554" y="1357298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0232" y="192880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устная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20002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письменная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358480" y="1642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1934" y="20002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слово</a:t>
            </a:r>
            <a:endParaRPr lang="ru-RU" sz="2800" dirty="0"/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 rot="5400000">
            <a:off x="4439907" y="2726197"/>
            <a:ext cx="40626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680215" y="274954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465373" y="289242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2198" y="328612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б</a:t>
            </a:r>
            <a:r>
              <a:rPr lang="ru-RU" sz="2800" dirty="0" smtClean="0"/>
              <a:t>уквы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285749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предложение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000232" y="328612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звуки</a:t>
            </a:r>
            <a:endParaRPr lang="ru-RU" sz="28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215604" y="378539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8992" y="428625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текст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206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C:\Users\валера\Desktop\родители\1308500300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00372"/>
            <a:ext cx="3929090" cy="33575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20002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857232"/>
            <a:ext cx="72152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каждом слове слышим звуки.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Звуки эти разные: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Гласные, согласные.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Гласные тянутся в песенке звонкой,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Могут заплакать и закричать.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тёмном лесу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Могут звать и аукать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колыбельке Алёнку баюкать,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не желают свистеть и ворчать.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согласные согласны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Шелестеть, шептать, скрипеть,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Даже фыркать и шипеть,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не хочется им петь."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валера\Desktop\родители\____ae___________________________-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          Звуки                              Буквы</a:t>
            </a:r>
            <a:endParaRPr lang="ru-RU" sz="32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822959" y="1606537"/>
            <a:ext cx="1000132" cy="5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608117" y="1606537"/>
            <a:ext cx="857256" cy="5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1" name="Picture 1" descr="C:\Users\валера\Desktop\родители\жэ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1857388" cy="1928826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rot="16200000" flipH="1">
            <a:off x="2285984" y="164305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500826" y="164305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валера\Desktop\родители\м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1671630" cy="2089538"/>
          </a:xfrm>
          <a:prstGeom prst="rect">
            <a:avLst/>
          </a:prstGeom>
          <a:noFill/>
        </p:spPr>
      </p:pic>
      <p:pic>
        <p:nvPicPr>
          <p:cNvPr id="20483" name="Picture 3" descr="C:\Users\валера\Desktop\родители\прппрп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00306"/>
            <a:ext cx="2000264" cy="1785950"/>
          </a:xfrm>
          <a:prstGeom prst="rect">
            <a:avLst/>
          </a:prstGeom>
          <a:noFill/>
        </p:spPr>
      </p:pic>
      <p:pic>
        <p:nvPicPr>
          <p:cNvPr id="20484" name="Picture 4" descr="C:\Users\валера\Desktop\родители\имаеп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428868"/>
            <a:ext cx="200026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алера\Desktop\родители\v_russkom_jazy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538806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ЙОТИРОВАННЫЕ ЗВУКИ 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гласные буквы е, ё, </a:t>
            </a:r>
            <a:r>
              <a:rPr lang="ru-RU" sz="2400" dirty="0" err="1" smtClean="0"/>
              <a:t>ю</a:t>
            </a:r>
            <a:r>
              <a:rPr lang="ru-RU" sz="2400" dirty="0" smtClean="0"/>
              <a:t>, я обозначают два звука, если они стоят:</a:t>
            </a:r>
          </a:p>
          <a:p>
            <a:r>
              <a:rPr lang="ru-RU" sz="2400" dirty="0" smtClean="0"/>
              <a:t> в начале слова (юг, яма, Емеля);</a:t>
            </a:r>
          </a:p>
          <a:p>
            <a:r>
              <a:rPr lang="ru-RU" sz="2400" dirty="0" smtClean="0"/>
              <a:t>после гласных (заявка, приют, Пелагея), а могут  обозначать один звук, после согласного;</a:t>
            </a:r>
          </a:p>
          <a:p>
            <a:r>
              <a:rPr lang="ru-RU" sz="2400" dirty="0" smtClean="0"/>
              <a:t>после букв Ь, Ъ (вьюга, въезд).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29" name="Picture 1" descr="C:\Users\валера\Desktop\родители\b38d5bb035f0744c91d4ede1628053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1809750" cy="1400175"/>
          </a:xfrm>
          <a:prstGeom prst="rect">
            <a:avLst/>
          </a:prstGeom>
          <a:noFill/>
        </p:spPr>
      </p:pic>
      <p:pic>
        <p:nvPicPr>
          <p:cNvPr id="22530" name="Picture 2" descr="C:\Users\валера\Desktop\родители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742955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378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Татьяна</cp:lastModifiedBy>
  <cp:revision>34</cp:revision>
  <dcterms:created xsi:type="dcterms:W3CDTF">2012-02-07T11:46:47Z</dcterms:created>
  <dcterms:modified xsi:type="dcterms:W3CDTF">2015-03-21T06:48:06Z</dcterms:modified>
</cp:coreProperties>
</file>